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21"/>
  </p:notesMasterIdLst>
  <p:handoutMasterIdLst>
    <p:handoutMasterId r:id="rId22"/>
  </p:handoutMasterIdLst>
  <p:sldIdLst>
    <p:sldId id="1778" r:id="rId3"/>
    <p:sldId id="1703" r:id="rId4"/>
    <p:sldId id="1777" r:id="rId5"/>
    <p:sldId id="1762" r:id="rId6"/>
    <p:sldId id="1779" r:id="rId7"/>
    <p:sldId id="1763" r:id="rId8"/>
    <p:sldId id="1764" r:id="rId9"/>
    <p:sldId id="1780" r:id="rId10"/>
    <p:sldId id="1740" r:id="rId11"/>
    <p:sldId id="1759" r:id="rId12"/>
    <p:sldId id="1781" r:id="rId13"/>
    <p:sldId id="1782" r:id="rId14"/>
    <p:sldId id="1757" r:id="rId15"/>
    <p:sldId id="1783" r:id="rId16"/>
    <p:sldId id="1784" r:id="rId17"/>
    <p:sldId id="1785" r:id="rId18"/>
    <p:sldId id="1754" r:id="rId19"/>
    <p:sldId id="1747" r:id="rId20"/>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79" autoAdjust="0"/>
    <p:restoredTop sz="93701" autoAdjust="0"/>
  </p:normalViewPr>
  <p:slideViewPr>
    <p:cSldViewPr>
      <p:cViewPr varScale="1">
        <p:scale>
          <a:sx n="64" d="100"/>
          <a:sy n="64" d="100"/>
        </p:scale>
        <p:origin x="1066"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9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3224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8738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667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4533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3.jpg"/></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7.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6.jpe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8.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5.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7">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Feb’23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17" name="Sample Music - NEW">
            <a:hlinkClick r:id="" action="ppaction://media"/>
            <a:extLst>
              <a:ext uri="{FF2B5EF4-FFF2-40B4-BE49-F238E27FC236}">
                <a16:creationId xmlns:a16="http://schemas.microsoft.com/office/drawing/2014/main" id="{37E63D60-44D3-7E5B-0935-93A3B8C15A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21405858">
            <a:off x="11764359" y="6453049"/>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661">
        <p15:prstTrans prst="curtains"/>
      </p:transition>
    </mc:Choice>
    <mc:Fallback xmlns="">
      <p:transition spd="slow" advTm="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 presetClass="mediacall" presetSubtype="0" fill="hold" nodeType="afterEffect">
                                  <p:stCondLst>
                                    <p:cond delay="0"/>
                                  </p:stCondLst>
                                  <p:childTnLst>
                                    <p:cmd type="call" cmd="playFrom(0.0)">
                                      <p:cBhvr>
                                        <p:cTn id="13"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4" repeatCount="indefinite" fill="hold" display="0">
                  <p:stCondLst>
                    <p:cond delay="indefinite"/>
                  </p:stCondLst>
                  <p:endCondLst>
                    <p:cond evt="onStopAudio" delay="0">
                      <p:tgtEl>
                        <p:sldTgt/>
                      </p:tgtEl>
                    </p:cond>
                  </p:endCondLst>
                </p:cTn>
                <p:tgtEl>
                  <p:spTgt spid="2"/>
                </p:tgtEl>
              </p:cMediaNode>
            </p:audio>
            <p:audio>
              <p:cMediaNode vol="100000" numSld="999" showWhenStopped="0">
                <p:cTn id="15" repeatCount="indefinite" fill="hold" display="0">
                  <p:stCondLst>
                    <p:cond delay="indefinite"/>
                  </p:stCondLst>
                  <p:endCondLst>
                    <p:cond evt="onStopAudio" delay="0">
                      <p:tgtEl>
                        <p:sldTgt/>
                      </p:tgtEl>
                    </p:cond>
                  </p:endCondLst>
                </p:cTn>
                <p:tgtEl>
                  <p:spTgt spid="17"/>
                </p:tgtEl>
              </p:cMediaNode>
            </p:audio>
          </p:childTnLst>
        </p:cTn>
      </p:par>
    </p:tnLst>
    <p:bldLst>
      <p:bldP spid="6" grpId="0"/>
      <p:bldP spid="13" grpId="0"/>
    </p:bldLst>
  </p:timing>
  <p:extLst>
    <p:ext uri="{E180D4A7-C9FB-4DFB-919C-405C955672EB}">
      <p14:showEvtLst xmlns:p14="http://schemas.microsoft.com/office/powerpoint/2010/main">
        <p14:playEvt time="1327"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worked hard to land us good business, and her efforts bore fruit. We appreciate her focus and grit in going above and beyond, managing everything that comes her way, and helping the team meet the goals.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the best team member any SME can ask for!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attention to detail is an asset to the team. She is a wonderful co-worker and it’s a joy to have her in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SHRADDHA WAGHMARE</a:t>
            </a:r>
            <a:endParaRPr lang="en-US" b="1" dirty="0"/>
          </a:p>
        </p:txBody>
      </p:sp>
      <p:pic>
        <p:nvPicPr>
          <p:cNvPr id="4" name="Picture 3" descr="A person smiling at the camera&#10;&#10;Description automatically generated with medium confidence">
            <a:extLst>
              <a:ext uri="{FF2B5EF4-FFF2-40B4-BE49-F238E27FC236}">
                <a16:creationId xmlns:a16="http://schemas.microsoft.com/office/drawing/2014/main" id="{00E24741-2D90-7CEF-963C-5200C7AE56F2}"/>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85440" y="461633"/>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Swati is the most dedicated counsellor you ever can come across. Thank you for being someone we can always count 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so grateful for all of your hard work! The entire team thanks you for everything you do.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It's a rarity to come across people who are so dedicated and sincere and a big shout out to you for overachieving all your KRAs.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SWATHI M G</a:t>
            </a:r>
            <a:endParaRPr lang="en-US" b="1" dirty="0"/>
          </a:p>
        </p:txBody>
      </p:sp>
      <p:pic>
        <p:nvPicPr>
          <p:cNvPr id="4" name="Picture 3" descr="A picture containing outdoor, person, tree, person&#10;&#10;Description automatically generated">
            <a:extLst>
              <a:ext uri="{FF2B5EF4-FFF2-40B4-BE49-F238E27FC236}">
                <a16:creationId xmlns:a16="http://schemas.microsoft.com/office/drawing/2014/main" id="{3FBC7C3C-F3B1-A47A-50A5-94BD138ECFC1}"/>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1202298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consistent performer who has proved her mettle in the organization with her discipline and hard work. She has helped us immensely by pitching in for a special PwC assignment at the last minute and completing it diligently with only few minutes of training! </a:t>
            </a:r>
          </a:p>
          <a:p>
            <a:pPr algn="just"/>
            <a:r>
              <a:rPr lang="en-US" sz="2200" dirty="0">
                <a:solidFill>
                  <a:schemeClr val="bg1"/>
                </a:solidFill>
                <a:latin typeface="Monotype Corsiva" panose="03010101010201010101" pitchFamily="66" charset="0"/>
              </a:rPr>
              <a:t>She puts 100% efforts in whatever she does and makes sure that the quality is not compromised at any cost. </a:t>
            </a:r>
          </a:p>
          <a:p>
            <a:pPr algn="just"/>
            <a:r>
              <a:rPr lang="en-US" sz="2200" dirty="0">
                <a:solidFill>
                  <a:schemeClr val="bg1"/>
                </a:solidFill>
                <a:latin typeface="Monotype Corsiva" panose="03010101010201010101" pitchFamily="66" charset="0"/>
              </a:rPr>
              <a:t>She is a true asset to AceNgage, and we are proud to have her! adherence: 210%; quality: 81%; controllable: 68%.</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RITIKA VERMA</a:t>
            </a:r>
            <a:endParaRPr lang="en-US" b="1" dirty="0"/>
          </a:p>
        </p:txBody>
      </p:sp>
      <p:pic>
        <p:nvPicPr>
          <p:cNvPr id="4" name="Picture 3" descr="A person with sunglasses on her head&#10;&#10;Description automatically generated with low confidence">
            <a:extLst>
              <a:ext uri="{FF2B5EF4-FFF2-40B4-BE49-F238E27FC236}">
                <a16:creationId xmlns:a16="http://schemas.microsoft.com/office/drawing/2014/main" id="{CCCB77F9-07B2-70F6-EC6F-02732F9F4F88}"/>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3488" y="461340"/>
            <a:ext cx="2743200" cy="2743200"/>
          </a:xfrm>
          <a:prstGeom prst="ellipse">
            <a:avLst/>
          </a:prstGeom>
        </p:spPr>
      </p:pic>
    </p:spTree>
    <p:custDataLst>
      <p:tags r:id="rId1"/>
    </p:custDataLst>
    <p:extLst>
      <p:ext uri="{BB962C8B-B14F-4D97-AF65-F5344CB8AC3E}">
        <p14:creationId xmlns:p14="http://schemas.microsoft.com/office/powerpoint/2010/main" val="34266991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17CB2B2-963E-5D1D-AA95-8D5446A8024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84B6F5F6-2D38-6FD2-A43D-02491377E2EF}"/>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BB74302-D411-C6A3-3C28-2299680DA214}"/>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D446D960-87BC-0EE2-257B-C8CB8C1C4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E89D44CF-F2B0-5BB7-ABD0-D7E9A5CC98C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E58F4767-5D6A-5054-3A3C-C947166BF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SHYAM</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self motivated girl who works with utmost diligence and dedication.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makes it a point to do justice to the work that she has been assigned everyday. Moreover, she organizes her tasks very well.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sweet voice and pleasant personality makes it pleasure for our candidates to converse with her freely.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proud of you for the work that you do!</a:t>
            </a:r>
            <a:endParaRPr lang="en-US" sz="2200" b="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icture containing person, person&#10;&#10;Description automatically generated">
            <a:extLst>
              <a:ext uri="{FF2B5EF4-FFF2-40B4-BE49-F238E27FC236}">
                <a16:creationId xmlns:a16="http://schemas.microsoft.com/office/drawing/2014/main" id="{BCAE4E89-7C02-BD07-32D3-92C3F41DD5C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60232"/>
            <a:ext cx="2743200" cy="2743200"/>
          </a:xfrm>
          <a:prstGeom prst="ellipse">
            <a:avLst/>
          </a:prstGeom>
        </p:spPr>
      </p:pic>
    </p:spTree>
    <p:custDataLst>
      <p:tags r:id="rId1"/>
    </p:custDataLst>
    <p:extLst>
      <p:ext uri="{BB962C8B-B14F-4D97-AF65-F5344CB8AC3E}">
        <p14:creationId xmlns:p14="http://schemas.microsoft.com/office/powerpoint/2010/main" val="505904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544">
        <p15:prstTrans prst="curtains"/>
      </p:transition>
    </mc:Choice>
    <mc:Fallback xmlns="">
      <p:transition spd="slow" advTm="155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continues to maintain a high level of quality in her work. She is a consistent performer and ensures that every task undertaken is completed to perfection.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dedicated and committed team player, her focus on excellence is noteworthy.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Looking forward to seeing you achieve a lot more Vidhi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VIDHI THAPAR</a:t>
            </a:r>
            <a:endParaRPr lang="en-US" b="1" dirty="0"/>
          </a:p>
        </p:txBody>
      </p:sp>
      <p:pic>
        <p:nvPicPr>
          <p:cNvPr id="4" name="Picture 3" descr="A person smiling with a flower in her hair&#10;&#10;Description automatically generated with medium confidence">
            <a:extLst>
              <a:ext uri="{FF2B5EF4-FFF2-40B4-BE49-F238E27FC236}">
                <a16:creationId xmlns:a16="http://schemas.microsoft.com/office/drawing/2014/main" id="{FB45AD1D-2B1D-4777-9B81-88A0C46A3019}"/>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7240" y="464424"/>
            <a:ext cx="2743200" cy="2743200"/>
          </a:xfrm>
          <a:prstGeom prst="ellipse">
            <a:avLst/>
          </a:prstGeom>
        </p:spPr>
      </p:pic>
    </p:spTree>
    <p:custDataLst>
      <p:tags r:id="rId1"/>
    </p:custDataLst>
    <p:extLst>
      <p:ext uri="{BB962C8B-B14F-4D97-AF65-F5344CB8AC3E}">
        <p14:creationId xmlns:p14="http://schemas.microsoft.com/office/powerpoint/2010/main" val="698312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counsellor who proved her worth in a short span of time – Priyanka is a blessing and an asset to the team and her SME.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handles her candidates with smoothness and grace. Her warm and friendly tone makes it easy for her to build a rapport with all of them.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pro-active by nature and takes ownership for her work. Continue to make us proud  Priyanka!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PRIYANKA KUMAR</a:t>
            </a:r>
            <a:endParaRPr lang="en-US" b="1" dirty="0"/>
          </a:p>
        </p:txBody>
      </p:sp>
      <p:pic>
        <p:nvPicPr>
          <p:cNvPr id="4" name="Picture 3" descr="A person with the hands on the face&#10;&#10;Description automatically generated with medium confidence">
            <a:extLst>
              <a:ext uri="{FF2B5EF4-FFF2-40B4-BE49-F238E27FC236}">
                <a16:creationId xmlns:a16="http://schemas.microsoft.com/office/drawing/2014/main" id="{D2038478-E17E-629E-3F2D-52DCE0797064}"/>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86971" y="463028"/>
            <a:ext cx="2743200" cy="2743200"/>
          </a:xfrm>
          <a:prstGeom prst="ellipse">
            <a:avLst/>
          </a:prstGeom>
        </p:spPr>
      </p:pic>
    </p:spTree>
    <p:custDataLst>
      <p:tags r:id="rId1"/>
    </p:custDataLst>
    <p:extLst>
      <p:ext uri="{BB962C8B-B14F-4D97-AF65-F5344CB8AC3E}">
        <p14:creationId xmlns:p14="http://schemas.microsoft.com/office/powerpoint/2010/main" val="20982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LEADERSHIP CHOICE</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Tanya’s ability to work on critical client assignments from start to finish is beyond comparison. </a:t>
            </a:r>
          </a:p>
          <a:p>
            <a:pPr algn="just"/>
            <a:r>
              <a:rPr lang="en-US" sz="2200" dirty="0">
                <a:solidFill>
                  <a:schemeClr val="bg1"/>
                </a:solidFill>
                <a:latin typeface="Monotype Corsiva" panose="03010101010201010101" pitchFamily="66" charset="0"/>
              </a:rPr>
              <a:t>Her single-minded focus , ability to motivate her team to get the work done and her willingness to learn from her mistakes helps her stand out from the crowd. The recent PwC assignment was a “First of its Kind” for AceNgage and Tanya helped make it a grand success story with her focus and hardwork!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completing this special assignment on time and with quality! We deeply appreciate your efforts, and this is just a small token of our gratitude !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TANYA DINGAR</a:t>
            </a:r>
            <a:endParaRPr lang="en-US" b="1" dirty="0"/>
          </a:p>
        </p:txBody>
      </p:sp>
      <p:pic>
        <p:nvPicPr>
          <p:cNvPr id="4" name="Picture 3" descr="A picture containing person, person, posing&#10;&#10;Description automatically generated">
            <a:extLst>
              <a:ext uri="{FF2B5EF4-FFF2-40B4-BE49-F238E27FC236}">
                <a16:creationId xmlns:a16="http://schemas.microsoft.com/office/drawing/2014/main" id="{FB08955F-9777-8405-5AC9-9DE285CE8B92}"/>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91416" y="466208"/>
            <a:ext cx="2743200" cy="2743200"/>
          </a:xfrm>
          <a:prstGeom prst="ellipse">
            <a:avLst/>
          </a:prstGeom>
        </p:spPr>
      </p:pic>
    </p:spTree>
    <p:custDataLst>
      <p:tags r:id="rId1"/>
    </p:custDataLst>
    <p:extLst>
      <p:ext uri="{BB962C8B-B14F-4D97-AF65-F5344CB8AC3E}">
        <p14:creationId xmlns:p14="http://schemas.microsoft.com/office/powerpoint/2010/main" val="3853386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2567608" y="69269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CHAYA RAMESH</a:t>
            </a:r>
          </a:p>
        </p:txBody>
      </p:sp>
      <p:sp>
        <p:nvSpPr>
          <p:cNvPr id="7" name="Round Diagonal Corner Rectangle 6"/>
          <p:cNvSpPr/>
          <p:nvPr/>
        </p:nvSpPr>
        <p:spPr>
          <a:xfrm>
            <a:off x="5807968" y="69269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FATHIMA JABEEN</a:t>
            </a:r>
          </a:p>
        </p:txBody>
      </p:sp>
      <p:sp>
        <p:nvSpPr>
          <p:cNvPr id="8" name="Round Diagonal Corner Rectangle 7"/>
          <p:cNvSpPr/>
          <p:nvPr/>
        </p:nvSpPr>
        <p:spPr>
          <a:xfrm>
            <a:off x="2567608" y="148478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SAMA NAQVI</a:t>
            </a:r>
          </a:p>
        </p:txBody>
      </p:sp>
      <p:sp>
        <p:nvSpPr>
          <p:cNvPr id="9" name="Round Diagonal Corner Rectangle 8"/>
          <p:cNvSpPr/>
          <p:nvPr/>
        </p:nvSpPr>
        <p:spPr>
          <a:xfrm>
            <a:off x="5807968" y="148478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PUNIT CHANDOK</a:t>
            </a:r>
          </a:p>
        </p:txBody>
      </p:sp>
      <p:sp>
        <p:nvSpPr>
          <p:cNvPr id="10" name="Round Diagonal Corner Rectangle 9"/>
          <p:cNvSpPr/>
          <p:nvPr/>
        </p:nvSpPr>
        <p:spPr>
          <a:xfrm>
            <a:off x="2567608" y="227687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ANISHA REGMI</a:t>
            </a:r>
          </a:p>
        </p:txBody>
      </p:sp>
      <p:sp>
        <p:nvSpPr>
          <p:cNvPr id="11" name="Round Diagonal Corner Rectangle 10"/>
          <p:cNvSpPr/>
          <p:nvPr/>
        </p:nvSpPr>
        <p:spPr>
          <a:xfrm>
            <a:off x="5807968" y="227687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NAVNEET KAUR</a:t>
            </a:r>
          </a:p>
        </p:txBody>
      </p:sp>
      <p:sp>
        <p:nvSpPr>
          <p:cNvPr id="12" name="Round Diagonal Corner Rectangle 11"/>
          <p:cNvSpPr/>
          <p:nvPr/>
        </p:nvSpPr>
        <p:spPr>
          <a:xfrm>
            <a:off x="2567608" y="306896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TASKEEN AHMED</a:t>
            </a:r>
          </a:p>
        </p:txBody>
      </p:sp>
      <p:sp>
        <p:nvSpPr>
          <p:cNvPr id="13" name="Round Diagonal Corner Rectangle 12"/>
          <p:cNvSpPr/>
          <p:nvPr/>
        </p:nvSpPr>
        <p:spPr>
          <a:xfrm>
            <a:off x="5807968" y="306896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PRIYA NARANG</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
        <p:nvSpPr>
          <p:cNvPr id="2" name="Round Diagonal Corner Rectangle 7">
            <a:extLst>
              <a:ext uri="{FF2B5EF4-FFF2-40B4-BE49-F238E27FC236}">
                <a16:creationId xmlns:a16="http://schemas.microsoft.com/office/drawing/2014/main" id="{F479A838-7040-3CC3-C30F-027341B4BB95}"/>
              </a:ext>
            </a:extLst>
          </p:cNvPr>
          <p:cNvSpPr/>
          <p:nvPr/>
        </p:nvSpPr>
        <p:spPr>
          <a:xfrm>
            <a:off x="2567608" y="386104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SHRADDHA WAGHMARE</a:t>
            </a:r>
          </a:p>
        </p:txBody>
      </p:sp>
      <p:sp>
        <p:nvSpPr>
          <p:cNvPr id="4" name="Round Diagonal Corner Rectangle 8">
            <a:extLst>
              <a:ext uri="{FF2B5EF4-FFF2-40B4-BE49-F238E27FC236}">
                <a16:creationId xmlns:a16="http://schemas.microsoft.com/office/drawing/2014/main" id="{EA06FC4B-2C7A-0FE2-CA23-1ADC7E85AA57}"/>
              </a:ext>
            </a:extLst>
          </p:cNvPr>
          <p:cNvSpPr/>
          <p:nvPr/>
        </p:nvSpPr>
        <p:spPr>
          <a:xfrm>
            <a:off x="5807968" y="386104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M G</a:t>
            </a:r>
          </a:p>
        </p:txBody>
      </p:sp>
      <p:sp>
        <p:nvSpPr>
          <p:cNvPr id="6" name="Round Diagonal Corner Rectangle 9">
            <a:extLst>
              <a:ext uri="{FF2B5EF4-FFF2-40B4-BE49-F238E27FC236}">
                <a16:creationId xmlns:a16="http://schemas.microsoft.com/office/drawing/2014/main" id="{4FD9F2D0-3139-AB5D-3F43-938652D00E5A}"/>
              </a:ext>
            </a:extLst>
          </p:cNvPr>
          <p:cNvSpPr/>
          <p:nvPr/>
        </p:nvSpPr>
        <p:spPr>
          <a:xfrm>
            <a:off x="2567608" y="46531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RITIKA VERMA</a:t>
            </a:r>
          </a:p>
        </p:txBody>
      </p:sp>
      <p:sp>
        <p:nvSpPr>
          <p:cNvPr id="14" name="Round Diagonal Corner Rectangle 10">
            <a:extLst>
              <a:ext uri="{FF2B5EF4-FFF2-40B4-BE49-F238E27FC236}">
                <a16:creationId xmlns:a16="http://schemas.microsoft.com/office/drawing/2014/main" id="{50AA1043-18C8-5C6A-9F9F-D6C6EB6D3611}"/>
              </a:ext>
            </a:extLst>
          </p:cNvPr>
          <p:cNvSpPr/>
          <p:nvPr/>
        </p:nvSpPr>
        <p:spPr>
          <a:xfrm>
            <a:off x="5807968" y="46531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SHYAM</a:t>
            </a:r>
          </a:p>
        </p:txBody>
      </p:sp>
      <p:sp>
        <p:nvSpPr>
          <p:cNvPr id="15" name="Round Diagonal Corner Rectangle 11">
            <a:extLst>
              <a:ext uri="{FF2B5EF4-FFF2-40B4-BE49-F238E27FC236}">
                <a16:creationId xmlns:a16="http://schemas.microsoft.com/office/drawing/2014/main" id="{45865617-588B-6D1D-222F-33EBCB82E7A5}"/>
              </a:ext>
            </a:extLst>
          </p:cNvPr>
          <p:cNvSpPr/>
          <p:nvPr/>
        </p:nvSpPr>
        <p:spPr>
          <a:xfrm>
            <a:off x="2567608" y="54452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VIDHI THAPAR</a:t>
            </a:r>
          </a:p>
        </p:txBody>
      </p:sp>
      <p:sp>
        <p:nvSpPr>
          <p:cNvPr id="16" name="Round Diagonal Corner Rectangle 12">
            <a:extLst>
              <a:ext uri="{FF2B5EF4-FFF2-40B4-BE49-F238E27FC236}">
                <a16:creationId xmlns:a16="http://schemas.microsoft.com/office/drawing/2014/main" id="{EF7EECBA-6543-E28C-AD26-5FD91A37C135}"/>
              </a:ext>
            </a:extLst>
          </p:cNvPr>
          <p:cNvSpPr/>
          <p:nvPr/>
        </p:nvSpPr>
        <p:spPr>
          <a:xfrm>
            <a:off x="5807968" y="54452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PRIYANKA KUMAR</a:t>
            </a:r>
          </a:p>
        </p:txBody>
      </p:sp>
      <p:sp>
        <p:nvSpPr>
          <p:cNvPr id="17" name="Round Diagonal Corner Rectangle 12">
            <a:extLst>
              <a:ext uri="{FF2B5EF4-FFF2-40B4-BE49-F238E27FC236}">
                <a16:creationId xmlns:a16="http://schemas.microsoft.com/office/drawing/2014/main" id="{13B0443F-1D8E-3A00-C63B-C6636DC108ED}"/>
              </a:ext>
            </a:extLst>
          </p:cNvPr>
          <p:cNvSpPr/>
          <p:nvPr/>
        </p:nvSpPr>
        <p:spPr>
          <a:xfrm>
            <a:off x="4223792" y="6151611"/>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TANYA DINGAR</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44282">
        <p15:prstTrans prst="curtains"/>
      </p:transition>
    </mc:Choice>
    <mc:Fallback xmlns="">
      <p:transition spd="slow" advTm="4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par>
                          <p:cTn id="42" fill="hold">
                            <p:stCondLst>
                              <p:cond delay="18750"/>
                            </p:stCondLst>
                            <p:childTnLst>
                              <p:par>
                                <p:cTn id="43" presetID="6" presetClass="entr" presetSubtype="32" fill="hold" grpId="0" nodeType="after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2000"/>
                                        <p:tgtEl>
                                          <p:spTgt spid="2"/>
                                        </p:tgtEl>
                                      </p:cBhvr>
                                    </p:animEffect>
                                  </p:childTnLst>
                                </p:cTn>
                              </p:par>
                            </p:childTnLst>
                          </p:cTn>
                        </p:par>
                        <p:par>
                          <p:cTn id="46" fill="hold">
                            <p:stCondLst>
                              <p:cond delay="21000"/>
                            </p:stCondLst>
                            <p:childTnLst>
                              <p:par>
                                <p:cTn id="47" presetID="6" presetClass="entr" presetSubtype="32" fill="hold" grpId="0" nodeType="afterEffect">
                                  <p:stCondLst>
                                    <p:cond delay="250"/>
                                  </p:stCondLst>
                                  <p:childTnLst>
                                    <p:set>
                                      <p:cBhvr>
                                        <p:cTn id="48" dur="1" fill="hold">
                                          <p:stCondLst>
                                            <p:cond delay="0"/>
                                          </p:stCondLst>
                                        </p:cTn>
                                        <p:tgtEl>
                                          <p:spTgt spid="4"/>
                                        </p:tgtEl>
                                        <p:attrNameLst>
                                          <p:attrName>style.visibility</p:attrName>
                                        </p:attrNameLst>
                                      </p:cBhvr>
                                      <p:to>
                                        <p:strVal val="visible"/>
                                      </p:to>
                                    </p:set>
                                    <p:animEffect transition="in" filter="circle(out)">
                                      <p:cBhvr>
                                        <p:cTn id="49" dur="2000"/>
                                        <p:tgtEl>
                                          <p:spTgt spid="4"/>
                                        </p:tgtEl>
                                      </p:cBhvr>
                                    </p:animEffect>
                                  </p:childTnLst>
                                </p:cTn>
                              </p:par>
                            </p:childTnLst>
                          </p:cTn>
                        </p:par>
                        <p:par>
                          <p:cTn id="50" fill="hold">
                            <p:stCondLst>
                              <p:cond delay="23250"/>
                            </p:stCondLst>
                            <p:childTnLst>
                              <p:par>
                                <p:cTn id="51" presetID="6" presetClass="entr" presetSubtype="32" fill="hold" grpId="0"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circle(out)">
                                      <p:cBhvr>
                                        <p:cTn id="53" dur="2000"/>
                                        <p:tgtEl>
                                          <p:spTgt spid="6"/>
                                        </p:tgtEl>
                                      </p:cBhvr>
                                    </p:animEffect>
                                  </p:childTnLst>
                                </p:cTn>
                              </p:par>
                            </p:childTnLst>
                          </p:cTn>
                        </p:par>
                        <p:par>
                          <p:cTn id="54" fill="hold">
                            <p:stCondLst>
                              <p:cond delay="25500"/>
                            </p:stCondLst>
                            <p:childTnLst>
                              <p:par>
                                <p:cTn id="55" presetID="6" presetClass="entr" presetSubtype="32" fill="hold" grpId="0" nodeType="afterEffect">
                                  <p:stCondLst>
                                    <p:cond delay="250"/>
                                  </p:stCondLst>
                                  <p:childTnLst>
                                    <p:set>
                                      <p:cBhvr>
                                        <p:cTn id="56" dur="1" fill="hold">
                                          <p:stCondLst>
                                            <p:cond delay="0"/>
                                          </p:stCondLst>
                                        </p:cTn>
                                        <p:tgtEl>
                                          <p:spTgt spid="14"/>
                                        </p:tgtEl>
                                        <p:attrNameLst>
                                          <p:attrName>style.visibility</p:attrName>
                                        </p:attrNameLst>
                                      </p:cBhvr>
                                      <p:to>
                                        <p:strVal val="visible"/>
                                      </p:to>
                                    </p:set>
                                    <p:animEffect transition="in" filter="circle(out)">
                                      <p:cBhvr>
                                        <p:cTn id="57" dur="2000"/>
                                        <p:tgtEl>
                                          <p:spTgt spid="14"/>
                                        </p:tgtEl>
                                      </p:cBhvr>
                                    </p:animEffect>
                                  </p:childTnLst>
                                </p:cTn>
                              </p:par>
                            </p:childTnLst>
                          </p:cTn>
                        </p:par>
                        <p:par>
                          <p:cTn id="58" fill="hold">
                            <p:stCondLst>
                              <p:cond delay="27750"/>
                            </p:stCondLst>
                            <p:childTnLst>
                              <p:par>
                                <p:cTn id="59" presetID="6" presetClass="entr" presetSubtype="32" fill="hold" grpId="0" nodeType="afterEffect">
                                  <p:stCondLst>
                                    <p:cond delay="250"/>
                                  </p:stCondLst>
                                  <p:childTnLst>
                                    <p:set>
                                      <p:cBhvr>
                                        <p:cTn id="60" dur="1" fill="hold">
                                          <p:stCondLst>
                                            <p:cond delay="0"/>
                                          </p:stCondLst>
                                        </p:cTn>
                                        <p:tgtEl>
                                          <p:spTgt spid="15"/>
                                        </p:tgtEl>
                                        <p:attrNameLst>
                                          <p:attrName>style.visibility</p:attrName>
                                        </p:attrNameLst>
                                      </p:cBhvr>
                                      <p:to>
                                        <p:strVal val="visible"/>
                                      </p:to>
                                    </p:set>
                                    <p:animEffect transition="in" filter="circle(out)">
                                      <p:cBhvr>
                                        <p:cTn id="61" dur="2000"/>
                                        <p:tgtEl>
                                          <p:spTgt spid="15"/>
                                        </p:tgtEl>
                                      </p:cBhvr>
                                    </p:animEffect>
                                  </p:childTnLst>
                                </p:cTn>
                              </p:par>
                            </p:childTnLst>
                          </p:cTn>
                        </p:par>
                        <p:par>
                          <p:cTn id="62" fill="hold">
                            <p:stCondLst>
                              <p:cond delay="30000"/>
                            </p:stCondLst>
                            <p:childTnLst>
                              <p:par>
                                <p:cTn id="63" presetID="6" presetClass="entr" presetSubtype="32" fill="hold" grpId="0" nodeType="afterEffect">
                                  <p:stCondLst>
                                    <p:cond delay="250"/>
                                  </p:stCondLst>
                                  <p:childTnLst>
                                    <p:set>
                                      <p:cBhvr>
                                        <p:cTn id="64" dur="1" fill="hold">
                                          <p:stCondLst>
                                            <p:cond delay="0"/>
                                          </p:stCondLst>
                                        </p:cTn>
                                        <p:tgtEl>
                                          <p:spTgt spid="16"/>
                                        </p:tgtEl>
                                        <p:attrNameLst>
                                          <p:attrName>style.visibility</p:attrName>
                                        </p:attrNameLst>
                                      </p:cBhvr>
                                      <p:to>
                                        <p:strVal val="visible"/>
                                      </p:to>
                                    </p:set>
                                    <p:animEffect transition="in" filter="circle(out)">
                                      <p:cBhvr>
                                        <p:cTn id="65" dur="2000"/>
                                        <p:tgtEl>
                                          <p:spTgt spid="16"/>
                                        </p:tgtEl>
                                      </p:cBhvr>
                                    </p:animEffect>
                                  </p:childTnLst>
                                </p:cTn>
                              </p:par>
                            </p:childTnLst>
                          </p:cTn>
                        </p:par>
                        <p:par>
                          <p:cTn id="66" fill="hold">
                            <p:stCondLst>
                              <p:cond delay="32250"/>
                            </p:stCondLst>
                            <p:childTnLst>
                              <p:par>
                                <p:cTn id="67" presetID="6" presetClass="entr" presetSubtype="32" fill="hold" grpId="0" nodeType="afterEffect">
                                  <p:stCondLst>
                                    <p:cond delay="250"/>
                                  </p:stCondLst>
                                  <p:childTnLst>
                                    <p:set>
                                      <p:cBhvr>
                                        <p:cTn id="68" dur="1" fill="hold">
                                          <p:stCondLst>
                                            <p:cond delay="0"/>
                                          </p:stCondLst>
                                        </p:cTn>
                                        <p:tgtEl>
                                          <p:spTgt spid="17"/>
                                        </p:tgtEl>
                                        <p:attrNameLst>
                                          <p:attrName>style.visibility</p:attrName>
                                        </p:attrNameLst>
                                      </p:cBhvr>
                                      <p:to>
                                        <p:strVal val="visible"/>
                                      </p:to>
                                    </p:set>
                                    <p:animEffect transition="in" filter="circle(out)">
                                      <p:cBhvr>
                                        <p:cTn id="69"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P spid="2" grpId="0" animBg="1"/>
      <p:bldP spid="4" grpId="0" animBg="1"/>
      <p:bldP spid="6"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Mar’23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185">
        <p15:prstTrans prst="curtains"/>
      </p:transition>
    </mc:Choice>
    <mc:Fallback xmlns="">
      <p:transition spd="slow" advTm="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CHAYA RAMESH</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Three months in a row Chaya Ramesh has knocked the performance targets out of the park ! No number is too big or too small for this dynamic woman!</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A star performer with immense focus and determination to be the best – Chaya has achieved these numbers every month keeping her quality and controllable targets too in mind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delivers tangible results every month and AceNgage is truly proud to have her as a part of the Exits team. Keep Shining! </a:t>
            </a:r>
          </a:p>
        </p:txBody>
      </p:sp>
      <p:pic>
        <p:nvPicPr>
          <p:cNvPr id="11" name="Picture 10" descr="A picture containing person, wall, person, indoor&#10;&#10;Description automatically generated">
            <a:extLst>
              <a:ext uri="{FF2B5EF4-FFF2-40B4-BE49-F238E27FC236}">
                <a16:creationId xmlns:a16="http://schemas.microsoft.com/office/drawing/2014/main" id="{A7FDDAD9-28AB-9A76-BBFA-42A62A58013E}"/>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91416" y="469776"/>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1119">
        <p15:prstTrans prst="curtains"/>
      </p:transition>
    </mc:Choice>
    <mc:Fallback xmlns="">
      <p:transition spd="slow" advTm="21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FATHIMA JABEEN</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One of the first members of the ELITE TEAM , Fathima has consistently out performed month on month!</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Quality and Productivity scores continue to be the best. We are  extremely proud of you and truly appreciate all the effort you put in to be the best.</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The commitment she brings to the table is something not to doubt at all. She has a long way to go.  Shine on Always!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Well deserved!</a:t>
            </a:r>
            <a:endParaRPr lang="en-US" sz="2200" b="1" dirty="0">
              <a:solidFill>
                <a:schemeClr val="bg1"/>
              </a:solidFill>
              <a:latin typeface="Monotype Corsiva" panose="03010101010201010101" pitchFamily="66" charset="0"/>
              <a:cs typeface="Mongolian Baiti" panose="03000500000000000000" pitchFamily="66" charset="0"/>
            </a:endParaRP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84%</a:t>
            </a:r>
          </a:p>
        </p:txBody>
      </p:sp>
      <p:pic>
        <p:nvPicPr>
          <p:cNvPr id="6" name="Picture 5" descr="A person smiling at the camera&#10;&#10;Description automatically generated with medium confidence">
            <a:extLst>
              <a:ext uri="{FF2B5EF4-FFF2-40B4-BE49-F238E27FC236}">
                <a16:creationId xmlns:a16="http://schemas.microsoft.com/office/drawing/2014/main" id="{43DA4594-5D5F-8DF5-072A-A2CCB76ABD91}"/>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66208"/>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SAMA NAQVI</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positive attitude, attention to detail, and ability to go above and beyond expectations has made a significant impact on our team. Her contributions have helped us achieve our goals. </a:t>
            </a:r>
          </a:p>
          <a:p>
            <a:pPr algn="just"/>
            <a:r>
              <a:rPr lang="en-US" sz="2200" dirty="0">
                <a:solidFill>
                  <a:schemeClr val="bg1"/>
                </a:solidFill>
                <a:latin typeface="Monotype Corsiva" panose="03010101010201010101" pitchFamily="66" charset="0"/>
              </a:rPr>
              <a:t>A consistent performer when it comes to her quality scores , Sama’s hard work and commitment to the job has truly made a difference. </a:t>
            </a:r>
          </a:p>
          <a:p>
            <a:pPr algn="just"/>
            <a:r>
              <a:rPr lang="en-US" sz="2200" dirty="0">
                <a:solidFill>
                  <a:schemeClr val="bg1"/>
                </a:solidFill>
                <a:latin typeface="Monotype Corsiva" panose="03010101010201010101" pitchFamily="66" charset="0"/>
              </a:rPr>
              <a:t>Thank you for all that you do, and we look forward to seeing your continued success in the future.</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being the awesome Team Player that you are! Keep Shining!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80%</a:t>
            </a:r>
          </a:p>
        </p:txBody>
      </p:sp>
      <p:pic>
        <p:nvPicPr>
          <p:cNvPr id="4" name="Picture 3" descr="A person wearing a red head scarf&#10;&#10;Description automatically generated with low confidence">
            <a:extLst>
              <a:ext uri="{FF2B5EF4-FFF2-40B4-BE49-F238E27FC236}">
                <a16:creationId xmlns:a16="http://schemas.microsoft.com/office/drawing/2014/main" id="{EBFB1FC7-E9E4-6C20-9701-82CC2DC9485F}"/>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85440" y="454256"/>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PUNIT CHANDOK</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4832092"/>
          </a:xfrm>
          <a:prstGeom prst="rect">
            <a:avLst/>
          </a:prstGeom>
          <a:noFill/>
          <a:ln>
            <a:noFill/>
          </a:ln>
        </p:spPr>
        <p:txBody>
          <a:bodyPr wrap="square" rtlCol="0">
            <a:spAutoFit/>
          </a:bodyPr>
          <a:lstStyle/>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hard work and high performance in such a short span of time in NHE has truly been impressive!</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delighted to have a diligent employee like you in the team. We thoroughly appreciate your effort and skills. All the best and continue to shine on!!</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being the awesome Team Player that you are! Keep Shining!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80%</a:t>
            </a:r>
          </a:p>
        </p:txBody>
      </p:sp>
      <p:pic>
        <p:nvPicPr>
          <p:cNvPr id="2" name="Picture 1" descr="A picture containing person, clothing, hairpiece&#10;&#10;Description automatically generated">
            <a:extLst>
              <a:ext uri="{FF2B5EF4-FFF2-40B4-BE49-F238E27FC236}">
                <a16:creationId xmlns:a16="http://schemas.microsoft.com/office/drawing/2014/main" id="{0E012725-7A90-4846-DA0F-00CA0FA65FAE}"/>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85440" y="457052"/>
            <a:ext cx="2743200" cy="2743200"/>
          </a:xfrm>
          <a:prstGeom prst="ellipse">
            <a:avLst/>
          </a:prstGeom>
        </p:spPr>
      </p:pic>
    </p:spTree>
    <p:custDataLst>
      <p:tags r:id="rId1"/>
    </p:custDataLst>
    <p:extLst>
      <p:ext uri="{BB962C8B-B14F-4D97-AF65-F5344CB8AC3E}">
        <p14:creationId xmlns:p14="http://schemas.microsoft.com/office/powerpoint/2010/main" val="4140344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054B49-A79C-BA72-4945-A33393F817A6}"/>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ED65B6F0-03E0-278A-8818-7344E938427E}"/>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48B67777-839C-3642-0F43-3E0B1F269190}"/>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BB6B5C25-2D2B-EEDA-8214-214B80A6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1CBFEDE0-5DA9-969B-E826-E47B5282B76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14722D35-DE86-68FC-FA4C-2726B3F13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ANISHA REGMI</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persistence and determination in completing your numbers helped us  reach our targets much more quickly.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brilliant problem-solving skills helped us to reach our targets. It is wonderful to see you consistently work hard to deliver the best results. Absolutely proud of your efforts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an excellent job last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smiling for the camera&#10;&#10;Description automatically generated with medium confidence">
            <a:extLst>
              <a:ext uri="{FF2B5EF4-FFF2-40B4-BE49-F238E27FC236}">
                <a16:creationId xmlns:a16="http://schemas.microsoft.com/office/drawing/2014/main" id="{A7F47742-D701-2F0B-998A-A37AD2DC8D3A}"/>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98568" y="452472"/>
            <a:ext cx="2743200" cy="2743200"/>
          </a:xfrm>
          <a:prstGeom prst="ellipse">
            <a:avLst/>
          </a:prstGeom>
        </p:spPr>
      </p:pic>
    </p:spTree>
    <p:custDataLst>
      <p:tags r:id="rId1"/>
    </p:custDataLst>
    <p:extLst>
      <p:ext uri="{BB962C8B-B14F-4D97-AF65-F5344CB8AC3E}">
        <p14:creationId xmlns:p14="http://schemas.microsoft.com/office/powerpoint/2010/main" val="1781009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86">
        <p15:prstTrans prst="curtains"/>
      </p:transition>
    </mc:Choice>
    <mc:Fallback xmlns="">
      <p:transition spd="slow" advTm="15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NAVNEET KAUR</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We truly appreciate your work! You put a lot of effort into what you do, and it shows in your performance at the end of the month – you have managed to overachieve your Adherence, Quality and Controllable targets.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so much for your dedicated performance. The ownership that you deliver is next level. Continue to keep shining at what you do!</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up the spirit, Well Done and all the best for many more successes!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taking a selfie&#10;&#10;Description automatically generated">
            <a:extLst>
              <a:ext uri="{FF2B5EF4-FFF2-40B4-BE49-F238E27FC236}">
                <a16:creationId xmlns:a16="http://schemas.microsoft.com/office/drawing/2014/main" id="{2648D478-725F-5DC2-046C-244D84789347}"/>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85440" y="457824"/>
            <a:ext cx="2743200" cy="2743200"/>
          </a:xfrm>
          <a:prstGeom prst="ellipse">
            <a:avLst/>
          </a:prstGeom>
        </p:spPr>
      </p:pic>
    </p:spTree>
    <p:custDataLst>
      <p:tags r:id="rId1"/>
    </p:custDataLst>
    <p:extLst>
      <p:ext uri="{BB962C8B-B14F-4D97-AF65-F5344CB8AC3E}">
        <p14:creationId xmlns:p14="http://schemas.microsoft.com/office/powerpoint/2010/main" val="1086035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TASKEEN AHMED</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Really proud to see your efforts to improve overall quality month on month and getting 79% quality, 61% Controllable, and adherence at 117%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target achievement is spot on! You have come a long way and we are proud to have you in our team. Kudos to your hardwork and cheers to many more successes!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up the spirit, Well Done and all the best for many more successes!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smiling for the camera&#10;&#10;Description automatically generated with medium confidence">
            <a:extLst>
              <a:ext uri="{FF2B5EF4-FFF2-40B4-BE49-F238E27FC236}">
                <a16:creationId xmlns:a16="http://schemas.microsoft.com/office/drawing/2014/main" id="{265C8319-4A20-2911-CA61-37FA1F8A17C6}"/>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1024121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PRIYA NARANG</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You have been ON POINT with your performances right from the first month. Your positive approach, sincerity, and dedication towards work is clearly visible and no doubt you are consistently giving best performances month on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sharp, tenacious and a natural problem solver. We highly appreciate your hard work , commitment and dedication.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your efforts ! </a:t>
            </a:r>
            <a:endParaRPr lang="en-US" sz="2200" b="1" i="1" dirty="0">
              <a:solidFill>
                <a:schemeClr val="bg1"/>
              </a:solidFill>
              <a:latin typeface="Monotype Corsiva" panose="03010101010201010101" pitchFamily="66" charset="0"/>
              <a:cs typeface="Mongolian Baiti" panose="03000500000000000000" pitchFamily="66" charset="0"/>
            </a:endParaRPr>
          </a:p>
          <a:p>
            <a:pPr algn="just"/>
            <a:endParaRPr lang="en-US" sz="2200" b="1" i="1" dirty="0">
              <a:solidFill>
                <a:schemeClr val="bg1"/>
              </a:solidFill>
              <a:latin typeface="Monotype Corsiva" panose="03010101010201010101" pitchFamily="66" charset="0"/>
              <a:cs typeface="Mongolian Baiti" panose="03000500000000000000" pitchFamily="66" charset="0"/>
            </a:endParaRPr>
          </a:p>
          <a:p>
            <a:pPr algn="just"/>
            <a:r>
              <a:rPr lang="en-US" sz="2200" b="1" i="1" dirty="0">
                <a:solidFill>
                  <a:schemeClr val="bg1"/>
                </a:solidFill>
                <a:latin typeface="Monotype Corsiva" panose="03010101010201010101" pitchFamily="66" charset="0"/>
                <a:cs typeface="Mongolian Baiti" panose="03000500000000000000" pitchFamily="66" charset="0"/>
              </a:rPr>
              <a:t>	Good Job indeed!</a:t>
            </a:r>
          </a:p>
        </p:txBody>
      </p:sp>
      <p:pic>
        <p:nvPicPr>
          <p:cNvPr id="4" name="Picture 3" descr="A person smiling for the camera&#10;&#10;Description automatically generated with medium confidence">
            <a:extLst>
              <a:ext uri="{FF2B5EF4-FFF2-40B4-BE49-F238E27FC236}">
                <a16:creationId xmlns:a16="http://schemas.microsoft.com/office/drawing/2014/main" id="{F7169C10-5998-3434-B87C-21FE36BCECF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5440" y="460232"/>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10.xml><?xml version="1.0" encoding="utf-8"?>
<p:tagLst xmlns:a="http://schemas.openxmlformats.org/drawingml/2006/main" xmlns:r="http://schemas.openxmlformats.org/officeDocument/2006/relationships" xmlns:p="http://schemas.openxmlformats.org/presentationml/2006/main">
  <p:tag name="TIMING" val="|15.1"/>
</p:tagLst>
</file>

<file path=ppt/tags/tag11.xml><?xml version="1.0" encoding="utf-8"?>
<p:tagLst xmlns:a="http://schemas.openxmlformats.org/drawingml/2006/main" xmlns:r="http://schemas.openxmlformats.org/officeDocument/2006/relationships" xmlns:p="http://schemas.openxmlformats.org/presentationml/2006/main">
  <p:tag name="TIMING" val="|15.1"/>
</p:tagLst>
</file>

<file path=ppt/tags/tag12.xml><?xml version="1.0" encoding="utf-8"?>
<p:tagLst xmlns:a="http://schemas.openxmlformats.org/drawingml/2006/main" xmlns:r="http://schemas.openxmlformats.org/officeDocument/2006/relationships" xmlns:p="http://schemas.openxmlformats.org/presentationml/2006/main">
  <p:tag name="TIMING" val="|12.5"/>
</p:tagLst>
</file>

<file path=ppt/tags/tag13.xml><?xml version="1.0" encoding="utf-8"?>
<p:tagLst xmlns:a="http://schemas.openxmlformats.org/drawingml/2006/main" xmlns:r="http://schemas.openxmlformats.org/officeDocument/2006/relationships" xmlns:p="http://schemas.openxmlformats.org/presentationml/2006/main">
  <p:tag name="TIMING" val="|15.1"/>
</p:tagLst>
</file>

<file path=ppt/tags/tag14.xml><?xml version="1.0" encoding="utf-8"?>
<p:tagLst xmlns:a="http://schemas.openxmlformats.org/drawingml/2006/main" xmlns:r="http://schemas.openxmlformats.org/officeDocument/2006/relationships" xmlns:p="http://schemas.openxmlformats.org/presentationml/2006/main">
  <p:tag name="TIMING" val="|15.1"/>
</p:tagLst>
</file>

<file path=ppt/tags/tag15.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3.8"/>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2.5"/>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60065</TotalTime>
  <Words>1450</Words>
  <Application>Microsoft Office PowerPoint</Application>
  <PresentationFormat>Widescreen</PresentationFormat>
  <Paragraphs>183</Paragraphs>
  <Slides>18</Slides>
  <Notes>10</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4028</cp:revision>
  <dcterms:created xsi:type="dcterms:W3CDTF">2005-04-26T09:52:17Z</dcterms:created>
  <dcterms:modified xsi:type="dcterms:W3CDTF">2023-03-23T06:23:38Z</dcterms:modified>
</cp:coreProperties>
</file>